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57" r:id="rId6"/>
    <p:sldId id="258" r:id="rId7"/>
    <p:sldId id="266" r:id="rId8"/>
    <p:sldId id="263" r:id="rId9"/>
    <p:sldId id="264" r:id="rId10"/>
    <p:sldId id="259" r:id="rId11"/>
    <p:sldId id="265" r:id="rId12"/>
    <p:sldId id="267" r:id="rId13"/>
    <p:sldId id="260" r:id="rId14"/>
    <p:sldId id="261" r:id="rId15"/>
  </p:sldIdLst>
  <p:sldSz cx="14630400" cy="8229600"/>
  <p:notesSz cx="8229600" cy="14630400"/>
  <p:embeddedFontLs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Sylfaen" panose="010A0502050306030303" pitchFamily="18" charset="0"/>
      <p:regular r:id="rId2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FF2"/>
    <a:srgbClr val="D6E0DF"/>
    <a:srgbClr val="C3F4F3"/>
    <a:srgbClr val="BACBC9"/>
    <a:srgbClr val="5882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3" d="100"/>
          <a:sy n="53" d="100"/>
        </p:scale>
        <p:origin x="70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21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F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2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9" y="111478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Tecnologia e Fé unindo igrejas e voluntários</a:t>
            </a:r>
            <a:endParaRPr lang="en-US" sz="4450" dirty="0">
              <a:latin typeface="Sylfaen" panose="010A0502050306030303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3899806"/>
            <a:ext cx="7556421" cy="35957"/>
          </a:xfrm>
          <a:prstGeom prst="rect">
            <a:avLst/>
          </a:prstGeom>
          <a:solidFill>
            <a:srgbClr val="507C77">
              <a:alpha val="50000"/>
            </a:srgbClr>
          </a:solidFill>
          <a:ln/>
        </p:spPr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19FE400B-61A4-9132-4418-85BF2DC912CB}"/>
              </a:ext>
            </a:extLst>
          </p:cNvPr>
          <p:cNvGrpSpPr/>
          <p:nvPr/>
        </p:nvGrpSpPr>
        <p:grpSpPr>
          <a:xfrm>
            <a:off x="793789" y="5087121"/>
            <a:ext cx="8009751" cy="1758134"/>
            <a:chOff x="793790" y="4417695"/>
            <a:chExt cx="8009751" cy="1758134"/>
          </a:xfrm>
        </p:grpSpPr>
        <p:sp>
          <p:nvSpPr>
            <p:cNvPr id="5" name="Text 2"/>
            <p:cNvSpPr/>
            <p:nvPr/>
          </p:nvSpPr>
          <p:spPr>
            <a:xfrm>
              <a:off x="793790" y="4417695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800" b="1" dirty="0">
                  <a:solidFill>
                    <a:srgbClr val="000000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Integrantes</a:t>
              </a:r>
              <a:endParaRPr lang="en-US" sz="2400" dirty="0">
                <a:latin typeface="Sylfaen" panose="010A0502050306030303" pitchFamily="18" charset="0"/>
              </a:endParaRPr>
            </a:p>
          </p:txBody>
        </p:sp>
        <p:sp>
          <p:nvSpPr>
            <p:cNvPr id="6" name="Text 3"/>
            <p:cNvSpPr/>
            <p:nvPr/>
          </p:nvSpPr>
          <p:spPr>
            <a:xfrm>
              <a:off x="793790" y="5087121"/>
              <a:ext cx="3501509" cy="108870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Isabella Martins</a:t>
              </a:r>
            </a:p>
            <a:p>
              <a:pPr marL="0" indent="0" algn="l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Matheus Barros</a:t>
              </a:r>
            </a:p>
            <a:p>
              <a:pPr marL="0" indent="0" algn="l">
                <a:lnSpc>
                  <a:spcPts val="2850"/>
                </a:lnSpc>
                <a:buNone/>
              </a:pPr>
              <a:r>
                <a:rPr lang="en-US" sz="2000" dirty="0" err="1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Fabrício</a:t>
              </a:r>
              <a:r>
                <a:rPr lang="en-US" sz="2000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 Luís</a:t>
              </a:r>
              <a:endParaRPr lang="en-US" sz="20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5302032" y="4417878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800" b="1" dirty="0">
                  <a:solidFill>
                    <a:srgbClr val="000000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Orientação</a:t>
              </a:r>
              <a:r>
                <a:rPr lang="en-US" sz="2400" b="1" dirty="0">
                  <a:solidFill>
                    <a:srgbClr val="000000"/>
                  </a:solidFill>
                  <a:latin typeface="Unbounded Bold" pitchFamily="34" charset="0"/>
                  <a:ea typeface="Unbounded Bold" pitchFamily="34" charset="-122"/>
                  <a:cs typeface="Unbounded Bold" pitchFamily="34" charset="-120"/>
                </a:rPr>
                <a:t> </a:t>
              </a:r>
              <a:endParaRPr lang="en-US" sz="240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5302032" y="5087121"/>
              <a:ext cx="35015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Prof. Luiz Gustavo Turatti</a:t>
              </a:r>
              <a:endParaRPr lang="en-US" sz="2000" dirty="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5260" y="10195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O que </a:t>
            </a:r>
            <a:r>
              <a:rPr lang="en-US" sz="4450" b="1" dirty="0" err="1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conseguimos</a:t>
            </a:r>
            <a:r>
              <a:rPr lang="en-US" sz="445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 </a:t>
            </a:r>
            <a:r>
              <a:rPr lang="en-US" sz="4450" b="1" dirty="0" err="1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alcançar</a:t>
            </a:r>
            <a:endParaRPr lang="en-US" sz="4450" dirty="0">
              <a:latin typeface="Sylfaen" panose="010A0502050306030303" pitchFamily="18" charset="0"/>
            </a:endParaRP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96CE6E10-5A3D-9709-F6CA-FF1E0FBE8779}"/>
              </a:ext>
            </a:extLst>
          </p:cNvPr>
          <p:cNvGrpSpPr/>
          <p:nvPr/>
        </p:nvGrpSpPr>
        <p:grpSpPr>
          <a:xfrm>
            <a:off x="6280190" y="2437152"/>
            <a:ext cx="7641491" cy="4872512"/>
            <a:chOff x="6280190" y="2598896"/>
            <a:chExt cx="7556421" cy="4789527"/>
          </a:xfrm>
        </p:grpSpPr>
        <p:sp>
          <p:nvSpPr>
            <p:cNvPr id="4" name="Shape 1"/>
            <p:cNvSpPr/>
            <p:nvPr/>
          </p:nvSpPr>
          <p:spPr>
            <a:xfrm>
              <a:off x="6280190" y="2598896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6F5EE"/>
            </a:solidFill>
            <a:ln w="7620">
              <a:solidFill>
                <a:srgbClr val="BCDBD4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6365260" y="2641402"/>
              <a:ext cx="340162" cy="42529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b="1" dirty="0">
                  <a:solidFill>
                    <a:srgbClr val="000000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1</a:t>
              </a:r>
              <a:endParaRPr lang="en-US" sz="2650" dirty="0">
                <a:latin typeface="Sylfaen" panose="010A0502050306030303" pitchFamily="18" charset="0"/>
              </a:endParaRPr>
            </a:p>
          </p:txBody>
        </p:sp>
        <p:sp>
          <p:nvSpPr>
            <p:cNvPr id="6" name="Text 3"/>
            <p:cNvSpPr/>
            <p:nvPr/>
          </p:nvSpPr>
          <p:spPr>
            <a:xfrm>
              <a:off x="7017306" y="2676763"/>
              <a:ext cx="5668328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rgbClr val="000000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Aplicativo totalmente funcional</a:t>
              </a:r>
              <a:endParaRPr lang="en-US" sz="2400" dirty="0">
                <a:latin typeface="Sylfaen" panose="010A0502050306030303" pitchFamily="18" charset="0"/>
              </a:endParaRPr>
            </a:p>
          </p:txBody>
        </p:sp>
        <p:sp>
          <p:nvSpPr>
            <p:cNvPr id="7" name="Text 4"/>
            <p:cNvSpPr/>
            <p:nvPr/>
          </p:nvSpPr>
          <p:spPr>
            <a:xfrm>
              <a:off x="7017306" y="3167182"/>
              <a:ext cx="6819305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Sistema completo de cadastro de campanhas, perfis de voluntários e gestão de doações.</a:t>
              </a:r>
              <a:endParaRPr lang="en-US" sz="2000" dirty="0"/>
            </a:p>
          </p:txBody>
        </p:sp>
        <p:sp>
          <p:nvSpPr>
            <p:cNvPr id="8" name="Shape 5"/>
            <p:cNvSpPr/>
            <p:nvPr/>
          </p:nvSpPr>
          <p:spPr>
            <a:xfrm>
              <a:off x="6280190" y="4346615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6F5EE"/>
            </a:solidFill>
            <a:ln w="7620">
              <a:solidFill>
                <a:srgbClr val="BCDBD4"/>
              </a:solidFill>
              <a:prstDash val="solid"/>
            </a:ln>
          </p:spPr>
        </p:sp>
        <p:sp>
          <p:nvSpPr>
            <p:cNvPr id="9" name="Text 6"/>
            <p:cNvSpPr/>
            <p:nvPr/>
          </p:nvSpPr>
          <p:spPr>
            <a:xfrm>
              <a:off x="6365260" y="4389120"/>
              <a:ext cx="340162" cy="42529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b="1" dirty="0">
                  <a:solidFill>
                    <a:srgbClr val="000000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2</a:t>
              </a:r>
              <a:endParaRPr lang="en-US" sz="2650" dirty="0">
                <a:latin typeface="Sylfaen" panose="010A0502050306030303" pitchFamily="18" charset="0"/>
              </a:endParaRPr>
            </a:p>
          </p:txBody>
        </p:sp>
        <p:sp>
          <p:nvSpPr>
            <p:cNvPr id="10" name="Text 7"/>
            <p:cNvSpPr/>
            <p:nvPr/>
          </p:nvSpPr>
          <p:spPr>
            <a:xfrm>
              <a:off x="7017306" y="4424482"/>
              <a:ext cx="3705701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rgbClr val="000000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Parceria confirmada</a:t>
              </a:r>
              <a:endParaRPr lang="en-US" sz="2400" dirty="0">
                <a:latin typeface="Sylfaen" panose="010A0502050306030303" pitchFamily="18" charset="0"/>
              </a:endParaRPr>
            </a:p>
          </p:txBody>
        </p:sp>
        <p:sp>
          <p:nvSpPr>
            <p:cNvPr id="11" name="Text 8"/>
            <p:cNvSpPr/>
            <p:nvPr/>
          </p:nvSpPr>
          <p:spPr>
            <a:xfrm>
              <a:off x="7017306" y="4914900"/>
              <a:ext cx="6819305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Igreja ativa testando e validando a plataforma com feedback positivo de padres e paroquianos.</a:t>
              </a:r>
              <a:endParaRPr lang="en-US" sz="2000" dirty="0"/>
            </a:p>
          </p:txBody>
        </p:sp>
        <p:sp>
          <p:nvSpPr>
            <p:cNvPr id="12" name="Shape 9"/>
            <p:cNvSpPr/>
            <p:nvPr/>
          </p:nvSpPr>
          <p:spPr>
            <a:xfrm>
              <a:off x="6280190" y="6094333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6F5EE"/>
            </a:solidFill>
            <a:ln w="7620">
              <a:solidFill>
                <a:srgbClr val="BCDBD4"/>
              </a:solidFill>
              <a:prstDash val="solid"/>
            </a:ln>
          </p:spPr>
        </p:sp>
        <p:sp>
          <p:nvSpPr>
            <p:cNvPr id="13" name="Text 10"/>
            <p:cNvSpPr/>
            <p:nvPr/>
          </p:nvSpPr>
          <p:spPr>
            <a:xfrm>
              <a:off x="6365260" y="6136838"/>
              <a:ext cx="340162" cy="42529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b="1" dirty="0">
                  <a:solidFill>
                    <a:srgbClr val="000000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3</a:t>
              </a:r>
              <a:endParaRPr lang="en-US" sz="2650" dirty="0">
                <a:latin typeface="Sylfaen" panose="010A0502050306030303" pitchFamily="18" charset="0"/>
              </a:endParaRPr>
            </a:p>
          </p:txBody>
        </p:sp>
        <p:sp>
          <p:nvSpPr>
            <p:cNvPr id="14" name="Text 11"/>
            <p:cNvSpPr/>
            <p:nvPr/>
          </p:nvSpPr>
          <p:spPr>
            <a:xfrm>
              <a:off x="7017306" y="6172200"/>
              <a:ext cx="3832860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400" b="1" dirty="0">
                  <a:solidFill>
                    <a:srgbClr val="000000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Impacto real já visível</a:t>
              </a:r>
              <a:endParaRPr lang="en-US" sz="2400" dirty="0">
                <a:latin typeface="Sylfaen" panose="010A0502050306030303" pitchFamily="18" charset="0"/>
              </a:endParaRPr>
            </a:p>
          </p:txBody>
        </p:sp>
        <p:sp>
          <p:nvSpPr>
            <p:cNvPr id="15" name="Text 12"/>
            <p:cNvSpPr/>
            <p:nvPr/>
          </p:nvSpPr>
          <p:spPr>
            <a:xfrm>
              <a:off x="7017306" y="6662618"/>
              <a:ext cx="6819305" cy="72580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2000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Campanhas mobilizadas, voluntários engajados e comunidade reconhecendo o valor da iniciativa.</a:t>
              </a:r>
              <a:endParaRPr lang="en-US" sz="2000" dirty="0"/>
            </a:p>
          </p:txBody>
        </p:sp>
      </p:grpSp>
      <p:pic>
        <p:nvPicPr>
          <p:cNvPr id="17" name="Imagem 16">
            <a:extLst>
              <a:ext uri="{FF2B5EF4-FFF2-40B4-BE49-F238E27FC236}">
                <a16:creationId xmlns:a16="http://schemas.microsoft.com/office/drawing/2014/main" id="{DA797D89-47B4-FE7C-BD0F-6664BA96DE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62173" y="7711290"/>
            <a:ext cx="2391109" cy="41915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l="7325"/>
          <a:stretch/>
        </p:blipFill>
        <p:spPr>
          <a:xfrm>
            <a:off x="99981" y="166688"/>
            <a:ext cx="5084562" cy="78962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79585" y="791290"/>
            <a:ext cx="11644829" cy="18012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ConectaFé: </a:t>
            </a:r>
          </a:p>
          <a:p>
            <a:pPr marL="0" indent="0" algn="l">
              <a:lnSpc>
                <a:spcPts val="4700"/>
              </a:lnSpc>
              <a:buNone/>
            </a:pPr>
            <a:r>
              <a:rPr lang="en-US" sz="4400" b="1" dirty="0" err="1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transformando</a:t>
            </a:r>
            <a:r>
              <a:rPr lang="en-US" sz="44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 solidariedade em ação</a:t>
            </a:r>
            <a:endParaRPr lang="en-US" sz="4400" dirty="0">
              <a:latin typeface="Sylfaen" panose="010A0502050306030303" pitchFamily="18" charset="0"/>
            </a:endParaRP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66120CE4-27CC-3116-DEC4-F1E030DFDF24}"/>
              </a:ext>
            </a:extLst>
          </p:cNvPr>
          <p:cNvGrpSpPr/>
          <p:nvPr/>
        </p:nvGrpSpPr>
        <p:grpSpPr>
          <a:xfrm>
            <a:off x="5279585" y="2621723"/>
            <a:ext cx="9024362" cy="2175375"/>
            <a:chOff x="5279585" y="2737661"/>
            <a:chExt cx="8754188" cy="2175375"/>
          </a:xfrm>
        </p:grpSpPr>
        <p:sp>
          <p:nvSpPr>
            <p:cNvPr id="4" name="Text 1"/>
            <p:cNvSpPr/>
            <p:nvPr/>
          </p:nvSpPr>
          <p:spPr>
            <a:xfrm>
              <a:off x="5279585" y="2759555"/>
              <a:ext cx="4868900" cy="60055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2800" b="1" dirty="0" err="1">
                  <a:solidFill>
                    <a:srgbClr val="58827D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Impacto</a:t>
              </a:r>
              <a:r>
                <a:rPr lang="en-US" sz="2800" b="1" dirty="0">
                  <a:solidFill>
                    <a:srgbClr val="58827D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 </a:t>
              </a:r>
              <a:r>
                <a:rPr lang="en-US" sz="2800" b="1" dirty="0" err="1">
                  <a:solidFill>
                    <a:srgbClr val="58827D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Sociocomunitário</a:t>
              </a:r>
              <a:endParaRPr lang="en-US" sz="2800" dirty="0">
                <a:solidFill>
                  <a:srgbClr val="58827D"/>
                </a:solidFill>
                <a:latin typeface="Sylfaen" panose="010A0502050306030303" pitchFamily="18" charset="0"/>
              </a:endParaRPr>
            </a:p>
          </p:txBody>
        </p:sp>
        <p:sp>
          <p:nvSpPr>
            <p:cNvPr id="5" name="Text 2"/>
            <p:cNvSpPr/>
            <p:nvPr/>
          </p:nvSpPr>
          <p:spPr>
            <a:xfrm>
              <a:off x="5303479" y="3396580"/>
              <a:ext cx="4023441" cy="122967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400"/>
                </a:lnSpc>
                <a:buNone/>
              </a:pPr>
              <a:r>
                <a:rPr lang="en-US" sz="2000" dirty="0"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O ConectaFé demonstra que </a:t>
              </a:r>
              <a:r>
                <a:rPr lang="en-US" sz="2000" b="1" dirty="0"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empatia, serviço e fé</a:t>
              </a:r>
              <a:r>
                <a:rPr lang="en-US" sz="2000" dirty="0"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 são pilares reais de transformação. Cada conexão no app gera histórias de solidariedade.</a:t>
              </a:r>
              <a:endParaRPr lang="en-US" sz="2000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10148485" y="2737661"/>
              <a:ext cx="3273743" cy="30027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2800" b="1" dirty="0">
                  <a:solidFill>
                    <a:srgbClr val="58827D"/>
                  </a:solidFill>
                  <a:latin typeface="Sylfaen" panose="010A0502050306030303" pitchFamily="18" charset="0"/>
                  <a:ea typeface="Unbounded Bold" pitchFamily="34" charset="-122"/>
                  <a:cs typeface="Unbounded Bold" pitchFamily="34" charset="-120"/>
                </a:rPr>
                <a:t>Perspectivas Futuras</a:t>
              </a:r>
              <a:endParaRPr lang="en-US" sz="2800" dirty="0">
                <a:solidFill>
                  <a:srgbClr val="58827D"/>
                </a:solidFill>
                <a:latin typeface="Sylfaen" panose="010A0502050306030303" pitchFamily="18" charset="0"/>
              </a:endParaRPr>
            </a:p>
          </p:txBody>
        </p:sp>
        <p:sp>
          <p:nvSpPr>
            <p:cNvPr id="7" name="Text 4"/>
            <p:cNvSpPr/>
            <p:nvPr/>
          </p:nvSpPr>
          <p:spPr>
            <a:xfrm>
              <a:off x="10148485" y="3375939"/>
              <a:ext cx="3885288" cy="153709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400"/>
                </a:lnSpc>
                <a:buNone/>
              </a:pPr>
              <a:r>
                <a:rPr lang="en-US" sz="2000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Expandir para outras paróquias, adicionar recursos de livestream para campanhas, gamificação de engajamento e integração com sistemas de pagamento.</a:t>
              </a:r>
              <a:endParaRPr lang="en-US" sz="2000" dirty="0"/>
            </a:p>
          </p:txBody>
        </p:sp>
      </p:grpSp>
      <p:sp>
        <p:nvSpPr>
          <p:cNvPr id="8" name="Shape 5"/>
          <p:cNvSpPr/>
          <p:nvPr/>
        </p:nvSpPr>
        <p:spPr>
          <a:xfrm>
            <a:off x="5279584" y="5309102"/>
            <a:ext cx="9024363" cy="45719"/>
          </a:xfrm>
          <a:prstGeom prst="rect">
            <a:avLst/>
          </a:prstGeom>
          <a:solidFill>
            <a:srgbClr val="507C77">
              <a:alpha val="50000"/>
            </a:srgbClr>
          </a:solidFill>
          <a:ln/>
        </p:spPr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A67503E2-F437-5540-D8DA-8C17532B687B}"/>
              </a:ext>
            </a:extLst>
          </p:cNvPr>
          <p:cNvGrpSpPr/>
          <p:nvPr/>
        </p:nvGrpSpPr>
        <p:grpSpPr>
          <a:xfrm>
            <a:off x="5226882" y="5776471"/>
            <a:ext cx="9077066" cy="1738789"/>
            <a:chOff x="5226882" y="5776471"/>
            <a:chExt cx="9077066" cy="1738789"/>
          </a:xfrm>
        </p:grpSpPr>
        <p:sp>
          <p:nvSpPr>
            <p:cNvPr id="9" name="Shape 6"/>
            <p:cNvSpPr/>
            <p:nvPr/>
          </p:nvSpPr>
          <p:spPr>
            <a:xfrm>
              <a:off x="5226882" y="5776471"/>
              <a:ext cx="9077066" cy="1738789"/>
            </a:xfrm>
            <a:prstGeom prst="roundRect">
              <a:avLst>
                <a:gd name="adj" fmla="val 4642"/>
              </a:avLst>
            </a:prstGeom>
            <a:solidFill>
              <a:srgbClr val="C1F1E5"/>
            </a:solidFill>
            <a:ln/>
          </p:spPr>
        </p:sp>
        <p:pic>
          <p:nvPicPr>
            <p:cNvPr id="10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16965" y="6125767"/>
              <a:ext cx="240149" cy="192167"/>
            </a:xfrm>
            <a:prstGeom prst="rect">
              <a:avLst/>
            </a:prstGeom>
          </p:spPr>
        </p:pic>
        <p:sp>
          <p:nvSpPr>
            <p:cNvPr id="11" name="Text 7"/>
            <p:cNvSpPr/>
            <p:nvPr/>
          </p:nvSpPr>
          <p:spPr>
            <a:xfrm>
              <a:off x="5847198" y="6066619"/>
              <a:ext cx="8186575" cy="122967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400"/>
                </a:lnSpc>
                <a:buNone/>
              </a:pPr>
              <a:r>
                <a:rPr lang="en-US" sz="2000" b="1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Conclusão:</a:t>
              </a:r>
              <a:r>
                <a:rPr lang="en-US" sz="2000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 O projeto atingiu seus objetivos sociais e tecnológicos, provando que inovação digital, quando alinhada com valores humanitários, cria ecossistemas verdadeiramente transformadores. ConectaFé é apenas o começo.</a:t>
              </a:r>
              <a:endParaRPr lang="en-US" sz="2000" dirty="0"/>
            </a:p>
          </p:txBody>
        </p:sp>
      </p:grpSp>
      <p:pic>
        <p:nvPicPr>
          <p:cNvPr id="13" name="Imagem 12">
            <a:extLst>
              <a:ext uri="{FF2B5EF4-FFF2-40B4-BE49-F238E27FC236}">
                <a16:creationId xmlns:a16="http://schemas.microsoft.com/office/drawing/2014/main" id="{EA547317-F262-9FD8-30D1-3C582ABED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96971" y="7765500"/>
            <a:ext cx="2391109" cy="41915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35281" y="9487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Apresentando</a:t>
            </a:r>
            <a:r>
              <a:rPr lang="en-US" sz="4450" b="1" dirty="0">
                <a:solidFill>
                  <a:srgbClr val="00000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 o ConectaFé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538177" y="227104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Um aplicativo móvel que conecta igrejas e voluntários, criando um ecossistema digital para facilitar ações solidárias e fortalecer a comunidade através da tecnologia.</a:t>
            </a:r>
            <a:endParaRPr lang="en-US" sz="20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65200" y="4019980"/>
            <a:ext cx="340162" cy="3401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40199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A ideia</a:t>
            </a:r>
            <a:endParaRPr lang="en-US" sz="2400" dirty="0">
              <a:latin typeface="Sylfaen" panose="010A0502050306030303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7017306" y="458682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Surgiu da necessidade de centralizar campanhas de doação e mobilizar voluntários de forma mais eficiente.</a:t>
            </a:r>
            <a:endParaRPr lang="en-US" sz="20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65200" y="6069509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017305" y="6055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O desafio</a:t>
            </a:r>
            <a:endParaRPr lang="en-US" sz="2400" dirty="0">
              <a:latin typeface="Sylfaen" panose="010A0502050306030303" pitchFamily="18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7017306" y="663075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Usar a tecnologia como ponte genuína para aproximar pessoas em torno de um propósito comum de fé e solidariedade.</a:t>
            </a:r>
            <a:endParaRPr lang="en-US" sz="20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A8DEBDEC-EB14-71A6-B005-751FB16AD7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43730" y="7577646"/>
            <a:ext cx="3586670" cy="6287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268" y="489704"/>
            <a:ext cx="7622738" cy="554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Por que ConectaFé importa</a:t>
            </a:r>
            <a:endParaRPr lang="en-US" sz="4400" dirty="0">
              <a:latin typeface="Sylfaen" panose="010A0502050306030303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1268" y="1310759"/>
            <a:ext cx="3861911" cy="2316123"/>
          </a:xfrm>
          <a:prstGeom prst="roundRect">
            <a:avLst>
              <a:gd name="adj" fmla="val 321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6410" y="1495901"/>
            <a:ext cx="532567" cy="532567"/>
          </a:xfrm>
          <a:prstGeom prst="roundRect">
            <a:avLst>
              <a:gd name="adj" fmla="val 17167954"/>
            </a:avLst>
          </a:prstGeom>
          <a:solidFill>
            <a:srgbClr val="26A688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2857" y="1642348"/>
            <a:ext cx="239554" cy="23955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6366" y="2219861"/>
            <a:ext cx="2219087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Missão</a:t>
            </a:r>
            <a:r>
              <a:rPr lang="en-US" sz="2200" b="1" dirty="0">
                <a:solidFill>
                  <a:srgbClr val="00000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 </a:t>
            </a:r>
            <a:r>
              <a:rPr lang="en-US" sz="2200" b="1" dirty="0">
                <a:solidFill>
                  <a:srgbClr val="000000"/>
                </a:solidFill>
                <a:latin typeface="Sylfaen" panose="010A0502050306030303" pitchFamily="18" charset="0"/>
                <a:ea typeface="Unbounded Bold"/>
                <a:cs typeface="Unbounded Bold" pitchFamily="34" charset="-120"/>
              </a:rPr>
              <a:t>Social</a:t>
            </a:r>
            <a:endParaRPr lang="en-US" sz="2200" dirty="0">
              <a:latin typeface="Sylfaen" panose="010A0502050306030303" pitchFamily="18" charset="0"/>
              <a:ea typeface="Unbounded Bold"/>
            </a:endParaRPr>
          </a:p>
        </p:txBody>
      </p:sp>
      <p:sp>
        <p:nvSpPr>
          <p:cNvPr id="8" name="Text 4"/>
          <p:cNvSpPr/>
          <p:nvPr/>
        </p:nvSpPr>
        <p:spPr>
          <a:xfrm>
            <a:off x="656366" y="2589848"/>
            <a:ext cx="3777640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2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Fortalecer o voluntariado e ampliar o alcance das ações solidárias das igrejas.</a:t>
            </a:r>
            <a:endParaRPr lang="en-US" dirty="0"/>
          </a:p>
        </p:txBody>
      </p:sp>
      <p:sp>
        <p:nvSpPr>
          <p:cNvPr id="9" name="Shape 5"/>
          <p:cNvSpPr/>
          <p:nvPr/>
        </p:nvSpPr>
        <p:spPr>
          <a:xfrm>
            <a:off x="4660701" y="1325344"/>
            <a:ext cx="3862030" cy="2316123"/>
          </a:xfrm>
          <a:prstGeom prst="roundRect">
            <a:avLst>
              <a:gd name="adj" fmla="val 321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4845844" y="1495901"/>
            <a:ext cx="532567" cy="532567"/>
          </a:xfrm>
          <a:prstGeom prst="roundRect">
            <a:avLst>
              <a:gd name="adj" fmla="val 17167954"/>
            </a:avLst>
          </a:prstGeom>
          <a:solidFill>
            <a:srgbClr val="26A688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92291" y="1642348"/>
            <a:ext cx="239554" cy="23955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692433" y="2205990"/>
            <a:ext cx="2219087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Engajamento</a:t>
            </a:r>
            <a:endParaRPr lang="en-US" sz="2200" dirty="0">
              <a:latin typeface="Sylfaen" panose="010A0502050306030303" pitchFamily="18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4692433" y="2589848"/>
            <a:ext cx="3782494" cy="851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2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Conectar pessoas dispostas a fazer diferença com campanhas que precisam de ajuda.</a:t>
            </a:r>
            <a:endParaRPr lang="en-US" dirty="0"/>
          </a:p>
        </p:txBody>
      </p:sp>
      <p:sp>
        <p:nvSpPr>
          <p:cNvPr id="14" name="Shape 9"/>
          <p:cNvSpPr/>
          <p:nvPr/>
        </p:nvSpPr>
        <p:spPr>
          <a:xfrm>
            <a:off x="621268" y="3804404"/>
            <a:ext cx="7901464" cy="1748195"/>
          </a:xfrm>
          <a:prstGeom prst="roundRect">
            <a:avLst>
              <a:gd name="adj" fmla="val 426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806410" y="3989546"/>
            <a:ext cx="532567" cy="532567"/>
          </a:xfrm>
          <a:prstGeom prst="roundRect">
            <a:avLst>
              <a:gd name="adj" fmla="val 17167954"/>
            </a:avLst>
          </a:prstGeom>
          <a:solidFill>
            <a:srgbClr val="26A688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52857" y="4135993"/>
            <a:ext cx="239554" cy="23955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56366" y="4731739"/>
            <a:ext cx="2577346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Impacto</a:t>
            </a:r>
            <a:r>
              <a:rPr lang="en-US" sz="2200" b="1" dirty="0">
                <a:solidFill>
                  <a:srgbClr val="00000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 </a:t>
            </a:r>
            <a:r>
              <a:rPr lang="en-US" sz="22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Espiritual</a:t>
            </a:r>
            <a:endParaRPr lang="en-US" sz="2200" dirty="0">
              <a:latin typeface="Sylfaen" panose="010A0502050306030303" pitchFamily="18" charset="0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648729" y="5155721"/>
            <a:ext cx="8045274" cy="27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Demonstrar que tecnologia e fé caminham juntas para transformar vidas.</a:t>
            </a:r>
            <a:endParaRPr lang="en-US" dirty="0"/>
          </a:p>
        </p:txBody>
      </p:sp>
      <p:sp>
        <p:nvSpPr>
          <p:cNvPr id="19" name="Text 13"/>
          <p:cNvSpPr/>
          <p:nvPr/>
        </p:nvSpPr>
        <p:spPr>
          <a:xfrm>
            <a:off x="621267" y="5880871"/>
            <a:ext cx="3627596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8827D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Objetivos</a:t>
            </a:r>
            <a:r>
              <a:rPr lang="en-US" sz="2200" b="1" dirty="0">
                <a:solidFill>
                  <a:srgbClr val="58827D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 </a:t>
            </a:r>
            <a:r>
              <a:rPr lang="en-US" sz="2400" b="1" dirty="0">
                <a:solidFill>
                  <a:srgbClr val="58827D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Específicos</a:t>
            </a:r>
            <a:endParaRPr lang="en-US" sz="2200" dirty="0">
              <a:solidFill>
                <a:srgbClr val="58827D"/>
              </a:solidFill>
              <a:latin typeface="Sylfaen" panose="010A0502050306030303" pitchFamily="18" charset="0"/>
            </a:endParaRP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56CEEA21-18DD-9519-8700-1FE7AEA28EF0}"/>
              </a:ext>
            </a:extLst>
          </p:cNvPr>
          <p:cNvGrpSpPr/>
          <p:nvPr/>
        </p:nvGrpSpPr>
        <p:grpSpPr>
          <a:xfrm>
            <a:off x="621267" y="6471482"/>
            <a:ext cx="7901464" cy="1321951"/>
            <a:chOff x="621268" y="6417945"/>
            <a:chExt cx="7901464" cy="1321951"/>
          </a:xfrm>
        </p:grpSpPr>
        <p:sp>
          <p:nvSpPr>
            <p:cNvPr id="20" name="Text 14"/>
            <p:cNvSpPr/>
            <p:nvPr/>
          </p:nvSpPr>
          <p:spPr>
            <a:xfrm>
              <a:off x="621268" y="6417945"/>
              <a:ext cx="7901464" cy="28396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200"/>
                </a:lnSpc>
                <a:buSzPct val="10000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Centralizar campanhas de doação em uma única plataforma</a:t>
              </a:r>
              <a:endParaRPr lang="en-US" dirty="0"/>
            </a:p>
          </p:txBody>
        </p:sp>
        <p:sp>
          <p:nvSpPr>
            <p:cNvPr id="21" name="Text 15"/>
            <p:cNvSpPr/>
            <p:nvPr/>
          </p:nvSpPr>
          <p:spPr>
            <a:xfrm>
              <a:off x="621268" y="6763941"/>
              <a:ext cx="7901464" cy="28396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200"/>
                </a:lnSpc>
                <a:buSzPct val="10000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Facilitar contato direto entre igrejas e voluntários</a:t>
              </a:r>
              <a:endParaRPr lang="en-US" dirty="0"/>
            </a:p>
          </p:txBody>
        </p:sp>
        <p:sp>
          <p:nvSpPr>
            <p:cNvPr id="22" name="Text 16"/>
            <p:cNvSpPr/>
            <p:nvPr/>
          </p:nvSpPr>
          <p:spPr>
            <a:xfrm>
              <a:off x="621268" y="7109936"/>
              <a:ext cx="7901464" cy="28396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200"/>
                </a:lnSpc>
                <a:buSzPct val="10000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Promover transparência e confiança nas ações solidárias</a:t>
              </a:r>
              <a:endParaRPr lang="en-US" dirty="0"/>
            </a:p>
          </p:txBody>
        </p:sp>
        <p:sp>
          <p:nvSpPr>
            <p:cNvPr id="23" name="Text 17"/>
            <p:cNvSpPr/>
            <p:nvPr/>
          </p:nvSpPr>
          <p:spPr>
            <a:xfrm>
              <a:off x="621268" y="7455932"/>
              <a:ext cx="7901464" cy="28396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200"/>
                </a:lnSpc>
                <a:buSzPct val="10000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Open Sans" pitchFamily="34" charset="0"/>
                  <a:ea typeface="Open Sans" pitchFamily="34" charset="-122"/>
                  <a:cs typeface="Open Sans" pitchFamily="34" charset="-120"/>
                </a:rPr>
                <a:t>Aumentar o engajamento comunitário e o impacto social real</a:t>
              </a:r>
              <a:endParaRPr lang="en-US" dirty="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30665C8-6B70-8DC5-B7E7-49E2991EB6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1141" y="7503795"/>
            <a:ext cx="3586670" cy="628738"/>
          </a:xfrm>
          <a:prstGeom prst="rect">
            <a:avLst/>
          </a:prstGeom>
        </p:spPr>
      </p:pic>
      <p:pic>
        <p:nvPicPr>
          <p:cNvPr id="3" name="Vídeo do WhatsApp de 2025-11-13 à(s) 10.56.50_477a7a67">
            <a:hlinkClick r:id="" action="ppaction://media"/>
            <a:extLst>
              <a:ext uri="{FF2B5EF4-FFF2-40B4-BE49-F238E27FC236}">
                <a16:creationId xmlns:a16="http://schemas.microsoft.com/office/drawing/2014/main" id="{0ADF565A-4F80-C3F8-5C83-D123745AAE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96254"/>
            <a:ext cx="14630400" cy="8325853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1B935199-9394-AAB1-96B0-70658EAE7D96}"/>
              </a:ext>
            </a:extLst>
          </p:cNvPr>
          <p:cNvSpPr/>
          <p:nvPr/>
        </p:nvSpPr>
        <p:spPr>
          <a:xfrm>
            <a:off x="383947" y="3657812"/>
            <a:ext cx="4665132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Veja como o </a:t>
            </a:r>
            <a:r>
              <a:rPr lang="pt-BR" sz="3600" b="1" dirty="0" err="1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ConectaFé</a:t>
            </a: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 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funciona na prática:</a:t>
            </a:r>
            <a:endParaRPr lang="en-US" sz="3600" dirty="0">
              <a:highlight>
                <a:srgbClr val="D6E0DF"/>
              </a:highlight>
              <a:latin typeface="Sylfaen" panose="010A05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303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4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30665C8-6B70-8DC5-B7E7-49E2991EB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1141" y="7503795"/>
            <a:ext cx="3586670" cy="628738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18E442F-868D-814B-F43C-E81D9E352AB9}"/>
              </a:ext>
            </a:extLst>
          </p:cNvPr>
          <p:cNvSpPr/>
          <p:nvPr/>
        </p:nvSpPr>
        <p:spPr>
          <a:xfrm>
            <a:off x="5320743" y="27090"/>
            <a:ext cx="18454136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pt-BR" sz="40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Tela de cadastro:</a:t>
            </a:r>
            <a:endParaRPr lang="en-US" sz="4000" dirty="0">
              <a:highlight>
                <a:srgbClr val="D6E0DF"/>
              </a:highlight>
              <a:latin typeface="Sylfaen" panose="010A0502050306030303" pitchFamily="18" charset="0"/>
            </a:endParaRPr>
          </a:p>
        </p:txBody>
      </p:sp>
      <p:pic>
        <p:nvPicPr>
          <p:cNvPr id="7" name="Imagem 6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C81EE03E-B3F5-AAF6-F363-59D6373CD1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1040" t="685" r="1040" b="27626"/>
          <a:stretch/>
        </p:blipFill>
        <p:spPr>
          <a:xfrm>
            <a:off x="4862919" y="941307"/>
            <a:ext cx="4446739" cy="7261203"/>
          </a:xfrm>
          <a:prstGeom prst="rect">
            <a:avLst/>
          </a:prstGeom>
        </p:spPr>
      </p:pic>
      <p:pic>
        <p:nvPicPr>
          <p:cNvPr id="9" name="Imagem 8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E93FC27E-390A-3E52-B985-8C4C193EBB5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1" r="-4072" b="28310"/>
          <a:stretch/>
        </p:blipFill>
        <p:spPr>
          <a:xfrm>
            <a:off x="9767482" y="854639"/>
            <a:ext cx="4590626" cy="7202871"/>
          </a:xfrm>
          <a:prstGeom prst="rect">
            <a:avLst/>
          </a:prstGeom>
        </p:spPr>
      </p:pic>
      <p:pic>
        <p:nvPicPr>
          <p:cNvPr id="10" name="Imagem 9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4420ED74-2CB6-49E5-2729-1178C01151D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32278"/>
          <a:stretch/>
        </p:blipFill>
        <p:spPr>
          <a:xfrm>
            <a:off x="272292" y="854639"/>
            <a:ext cx="4514230" cy="6963525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9CBFE9CB-ADD5-5F20-AC55-D2F1AAC60AC1}"/>
              </a:ext>
            </a:extLst>
          </p:cNvPr>
          <p:cNvSpPr/>
          <p:nvPr/>
        </p:nvSpPr>
        <p:spPr>
          <a:xfrm>
            <a:off x="1413810" y="6069496"/>
            <a:ext cx="2319130" cy="4108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29BB414B-5582-81C9-C8DA-B0764021B1AF}"/>
              </a:ext>
            </a:extLst>
          </p:cNvPr>
          <p:cNvCxnSpPr>
            <a:cxnSpLocks/>
          </p:cNvCxnSpPr>
          <p:nvPr/>
        </p:nvCxnSpPr>
        <p:spPr>
          <a:xfrm flipV="1">
            <a:off x="3851380" y="6258059"/>
            <a:ext cx="1183328" cy="3065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893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30665C8-6B70-8DC5-B7E7-49E2991EB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1141" y="7503795"/>
            <a:ext cx="3586670" cy="628738"/>
          </a:xfrm>
          <a:prstGeom prst="rect">
            <a:avLst/>
          </a:prstGeom>
        </p:spPr>
      </p:pic>
      <p:pic>
        <p:nvPicPr>
          <p:cNvPr id="5" name="Imagem 4" descr="Interface gráfica do usuário, Texto, Aplicativo, chat ou mensagem de texto&#10;&#10;O conteúdo gerado por IA pode estar incorreto.">
            <a:extLst>
              <a:ext uri="{FF2B5EF4-FFF2-40B4-BE49-F238E27FC236}">
                <a16:creationId xmlns:a16="http://schemas.microsoft.com/office/drawing/2014/main" id="{B89F223D-3C23-6A03-3F44-CB8C460ED3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729" t="3044" r="729" b="7788"/>
          <a:stretch/>
        </p:blipFill>
        <p:spPr>
          <a:xfrm>
            <a:off x="1912172" y="0"/>
            <a:ext cx="4013828" cy="8152330"/>
          </a:xfrm>
          <a:prstGeom prst="rect">
            <a:avLst/>
          </a:prstGeom>
        </p:spPr>
      </p:pic>
      <p:pic>
        <p:nvPicPr>
          <p:cNvPr id="8" name="Imagem 7" descr="Interface gráfica do usuário, Texto, Aplicativo, Email&#10;&#10;O conteúdo gerado por IA pode estar incorreto.">
            <a:extLst>
              <a:ext uri="{FF2B5EF4-FFF2-40B4-BE49-F238E27FC236}">
                <a16:creationId xmlns:a16="http://schemas.microsoft.com/office/drawing/2014/main" id="{B282D06C-871F-4510-D810-3BEB8DB02A8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767" b="7640"/>
          <a:stretch/>
        </p:blipFill>
        <p:spPr>
          <a:xfrm>
            <a:off x="6139458" y="129884"/>
            <a:ext cx="4013828" cy="8099716"/>
          </a:xfrm>
          <a:prstGeom prst="rect">
            <a:avLst/>
          </a:prstGeom>
        </p:spPr>
      </p:pic>
      <p:pic>
        <p:nvPicPr>
          <p:cNvPr id="12" name="Imagem 11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1A6FA961-99FF-006C-80AE-670ACAAC361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022" b="10045"/>
          <a:stretch/>
        </p:blipFill>
        <p:spPr>
          <a:xfrm>
            <a:off x="10354833" y="0"/>
            <a:ext cx="4275567" cy="8276476"/>
          </a:xfrm>
          <a:prstGeom prst="rect">
            <a:avLst/>
          </a:prstGeom>
        </p:spPr>
      </p:pic>
      <p:sp>
        <p:nvSpPr>
          <p:cNvPr id="13" name="Text 0">
            <a:extLst>
              <a:ext uri="{FF2B5EF4-FFF2-40B4-BE49-F238E27FC236}">
                <a16:creationId xmlns:a16="http://schemas.microsoft.com/office/drawing/2014/main" id="{FC56F854-8C4B-969D-A293-A89B5F36984F}"/>
              </a:ext>
            </a:extLst>
          </p:cNvPr>
          <p:cNvSpPr/>
          <p:nvPr/>
        </p:nvSpPr>
        <p:spPr>
          <a:xfrm>
            <a:off x="0" y="5385625"/>
            <a:ext cx="4809995" cy="13020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r>
              <a:rPr lang="pt-BR" sz="32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Tela de visualização dos pedidos e formulário de solicitação realizadas pelas igrejas.</a:t>
            </a:r>
            <a:endParaRPr lang="en-US" sz="3200" dirty="0">
              <a:highlight>
                <a:srgbClr val="D6E0DF"/>
              </a:highlight>
              <a:latin typeface="Sylfaen" panose="010A05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977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6962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9967" y="4171396"/>
            <a:ext cx="9965055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Como construímos o ConectaFé</a:t>
            </a:r>
            <a:endParaRPr lang="en-US" sz="4400" dirty="0">
              <a:latin typeface="Sylfaen" panose="010A0502050306030303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89967" y="5048130"/>
            <a:ext cx="13250466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 projeto foi desenvolvido com tecnologias modernas e robustas, escolhidas especificamente para garantir escalabilidade, segurança e uma experiência de usuário fluida.</a:t>
            </a:r>
            <a:endParaRPr lang="en-US" dirty="0"/>
          </a:p>
        </p:txBody>
      </p:sp>
      <p:sp>
        <p:nvSpPr>
          <p:cNvPr id="5" name="Shape 2"/>
          <p:cNvSpPr/>
          <p:nvPr/>
        </p:nvSpPr>
        <p:spPr>
          <a:xfrm>
            <a:off x="689967" y="6002417"/>
            <a:ext cx="13250466" cy="1150977"/>
          </a:xfrm>
          <a:prstGeom prst="roundRect">
            <a:avLst>
              <a:gd name="adj" fmla="val 719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97587" y="6010037"/>
            <a:ext cx="4411742" cy="1135737"/>
          </a:xfrm>
          <a:prstGeom prst="roundRect">
            <a:avLst>
              <a:gd name="adj" fmla="val 7290"/>
            </a:avLst>
          </a:prstGeom>
          <a:solidFill>
            <a:srgbClr val="DAEFF2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7" name="Text 4"/>
          <p:cNvSpPr/>
          <p:nvPr/>
        </p:nvSpPr>
        <p:spPr>
          <a:xfrm>
            <a:off x="894636" y="6207085"/>
            <a:ext cx="2464237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Frontend</a:t>
            </a:r>
            <a:endParaRPr lang="en-US" sz="2200" dirty="0">
              <a:latin typeface="Sylfaen" panose="010A0502050306030303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94636" y="6633329"/>
            <a:ext cx="4017645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</a:t>
            </a:r>
            <a:r>
              <a:rPr lang="en-US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Native</a:t>
            </a:r>
            <a:endParaRPr lang="en-US" dirty="0"/>
          </a:p>
        </p:txBody>
      </p:sp>
      <p:sp>
        <p:nvSpPr>
          <p:cNvPr id="9" name="Shape 6"/>
          <p:cNvSpPr/>
          <p:nvPr/>
        </p:nvSpPr>
        <p:spPr>
          <a:xfrm>
            <a:off x="5109329" y="6010037"/>
            <a:ext cx="4411742" cy="1135737"/>
          </a:xfrm>
          <a:prstGeom prst="rect">
            <a:avLst/>
          </a:prstGeom>
          <a:solidFill>
            <a:srgbClr val="DAEFF2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10" name="Shape 7"/>
          <p:cNvSpPr/>
          <p:nvPr/>
        </p:nvSpPr>
        <p:spPr>
          <a:xfrm>
            <a:off x="5109329" y="6010037"/>
            <a:ext cx="22860" cy="1135737"/>
          </a:xfrm>
          <a:prstGeom prst="roundRect">
            <a:avLst>
              <a:gd name="adj" fmla="val 362201"/>
            </a:avLst>
          </a:prstGeom>
          <a:solidFill>
            <a:srgbClr val="BCDBD4"/>
          </a:solidFill>
          <a:ln/>
        </p:spPr>
      </p:sp>
      <p:sp>
        <p:nvSpPr>
          <p:cNvPr id="11" name="Text 8"/>
          <p:cNvSpPr/>
          <p:nvPr/>
        </p:nvSpPr>
        <p:spPr>
          <a:xfrm>
            <a:off x="5306378" y="6207085"/>
            <a:ext cx="2464237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Backend</a:t>
            </a:r>
            <a:endParaRPr lang="en-US" sz="2200" dirty="0">
              <a:latin typeface="Sylfaen" panose="010A0502050306030303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306378" y="6633329"/>
            <a:ext cx="4017645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Firebase</a:t>
            </a:r>
            <a:endParaRPr lang="en-US" dirty="0"/>
          </a:p>
        </p:txBody>
      </p:sp>
      <p:sp>
        <p:nvSpPr>
          <p:cNvPr id="13" name="Shape 10"/>
          <p:cNvSpPr/>
          <p:nvPr/>
        </p:nvSpPr>
        <p:spPr>
          <a:xfrm>
            <a:off x="9521071" y="6010037"/>
            <a:ext cx="4411742" cy="1135737"/>
          </a:xfrm>
          <a:prstGeom prst="rect">
            <a:avLst/>
          </a:prstGeom>
          <a:solidFill>
            <a:srgbClr val="DAEFF2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14" name="Shape 11"/>
          <p:cNvSpPr/>
          <p:nvPr/>
        </p:nvSpPr>
        <p:spPr>
          <a:xfrm>
            <a:off x="9521071" y="6010037"/>
            <a:ext cx="22860" cy="1135737"/>
          </a:xfrm>
          <a:prstGeom prst="roundRect">
            <a:avLst>
              <a:gd name="adj" fmla="val 362201"/>
            </a:avLst>
          </a:prstGeom>
          <a:solidFill>
            <a:srgbClr val="BCDBD4"/>
          </a:solidFill>
          <a:ln/>
        </p:spPr>
      </p:sp>
      <p:sp>
        <p:nvSpPr>
          <p:cNvPr id="15" name="Text 12"/>
          <p:cNvSpPr/>
          <p:nvPr/>
        </p:nvSpPr>
        <p:spPr>
          <a:xfrm>
            <a:off x="9718119" y="6207085"/>
            <a:ext cx="2515433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Banco de </a:t>
            </a:r>
            <a:r>
              <a:rPr lang="en-US" sz="2400" b="1" dirty="0">
                <a:solidFill>
                  <a:srgbClr val="000000"/>
                </a:solidFill>
                <a:latin typeface="Sylfaen" panose="010A0502050306030303" pitchFamily="18" charset="0"/>
                <a:ea typeface="Unbounded Bold" pitchFamily="34" charset="-122"/>
                <a:cs typeface="Unbounded Bold" pitchFamily="34" charset="-120"/>
              </a:rPr>
              <a:t>Dados</a:t>
            </a:r>
            <a:endParaRPr lang="en-US" sz="2200" dirty="0">
              <a:latin typeface="Sylfaen" panose="010A0502050306030303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9718119" y="6633329"/>
            <a:ext cx="4017645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NoSQL</a:t>
            </a:r>
            <a:endParaRPr lang="en-US" dirty="0"/>
          </a:p>
        </p:txBody>
      </p:sp>
      <p:sp>
        <p:nvSpPr>
          <p:cNvPr id="17" name="Text 14"/>
          <p:cNvSpPr/>
          <p:nvPr/>
        </p:nvSpPr>
        <p:spPr>
          <a:xfrm>
            <a:off x="697587" y="7564398"/>
            <a:ext cx="13250466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Essa stack permite desenvolvimento rápido, deploy eficiente e manutenção sustentável para expansão futura.</a:t>
            </a:r>
            <a:endParaRPr lang="en-US" dirty="0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81BCFD84-3453-AE25-4082-8C3A456548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46804" y="7776686"/>
            <a:ext cx="2068609" cy="45291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30665C8-6B70-8DC5-B7E7-49E2991EB6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1141" y="7503795"/>
            <a:ext cx="3586670" cy="628738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18E442F-868D-814B-F43C-E81D9E352AB9}"/>
              </a:ext>
            </a:extLst>
          </p:cNvPr>
          <p:cNvSpPr/>
          <p:nvPr/>
        </p:nvSpPr>
        <p:spPr>
          <a:xfrm>
            <a:off x="13961495" y="2078701"/>
            <a:ext cx="1629832" cy="65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C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Ó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D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I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G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O </a:t>
            </a:r>
            <a:endParaRPr lang="en-US" sz="3600" dirty="0">
              <a:highlight>
                <a:srgbClr val="D6E0DF"/>
              </a:highlight>
              <a:latin typeface="Sylfaen" panose="010A0502050306030303" pitchFamily="18" charset="0"/>
            </a:endParaRPr>
          </a:p>
        </p:txBody>
      </p:sp>
      <p:pic>
        <p:nvPicPr>
          <p:cNvPr id="4" name="Vídeo do WhatsApp de 2025-11-10 à(s) 22.03.31_e4aea78d">
            <a:hlinkClick r:id="" action="ppaction://media"/>
            <a:extLst>
              <a:ext uri="{FF2B5EF4-FFF2-40B4-BE49-F238E27FC236}">
                <a16:creationId xmlns:a16="http://schemas.microsoft.com/office/drawing/2014/main" id="{BB963C7F-B78D-C448-7EAF-E5D1740DF6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22018"/>
            <a:ext cx="13601700" cy="758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34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30665C8-6B70-8DC5-B7E7-49E2991EB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1141" y="7503795"/>
            <a:ext cx="3586670" cy="628738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18E442F-868D-814B-F43C-E81D9E352AB9}"/>
              </a:ext>
            </a:extLst>
          </p:cNvPr>
          <p:cNvSpPr/>
          <p:nvPr/>
        </p:nvSpPr>
        <p:spPr>
          <a:xfrm>
            <a:off x="391032" y="1657104"/>
            <a:ext cx="1629832" cy="65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C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Ó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D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I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G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pt-BR" sz="3600" b="1" dirty="0">
                <a:solidFill>
                  <a:srgbClr val="000000"/>
                </a:solidFill>
                <a:highlight>
                  <a:srgbClr val="D6E0DF"/>
                </a:highlight>
                <a:latin typeface="Sylfaen" panose="010A0502050306030303" pitchFamily="18" charset="0"/>
                <a:ea typeface="Unbounded Bold" pitchFamily="34" charset="-122"/>
              </a:rPr>
              <a:t>o </a:t>
            </a:r>
            <a:endParaRPr lang="en-US" sz="3600" dirty="0">
              <a:highlight>
                <a:srgbClr val="D6E0DF"/>
              </a:highlight>
              <a:latin typeface="Sylfaen" panose="010A0502050306030303" pitchFamily="18" charset="0"/>
            </a:endParaRPr>
          </a:p>
        </p:txBody>
      </p:sp>
      <p:pic>
        <p:nvPicPr>
          <p:cNvPr id="6" name="Imagem 5" descr="Tela de computador&#10;&#10;O conteúdo gerado por IA pode estar incorreto.">
            <a:extLst>
              <a:ext uri="{FF2B5EF4-FFF2-40B4-BE49-F238E27FC236}">
                <a16:creationId xmlns:a16="http://schemas.microsoft.com/office/drawing/2014/main" id="{0DE242D2-228A-71E7-7854-9C2CEE093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948" y="56904"/>
            <a:ext cx="13424452" cy="75475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853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9E4557F7103E4A8B50C3CE8BBB9509" ma:contentTypeVersion="13" ma:contentTypeDescription="Create a new document." ma:contentTypeScope="" ma:versionID="f2dc2142670df44375d240b1f14665bc">
  <xsd:schema xmlns:xsd="http://www.w3.org/2001/XMLSchema" xmlns:xs="http://www.w3.org/2001/XMLSchema" xmlns:p="http://schemas.microsoft.com/office/2006/metadata/properties" xmlns:ns3="3981283f-0b72-40dc-8022-1b821f2f32a3" xmlns:ns4="a975a573-c2d3-4c36-87d3-32035a724849" targetNamespace="http://schemas.microsoft.com/office/2006/metadata/properties" ma:root="true" ma:fieldsID="c86a4c330d6d5fe2db58f28f274ab4b3" ns3:_="" ns4:_="">
    <xsd:import namespace="3981283f-0b72-40dc-8022-1b821f2f32a3"/>
    <xsd:import namespace="a975a573-c2d3-4c36-87d3-32035a72484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81283f-0b72-40dc-8022-1b821f2f32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75a573-c2d3-4c36-87d3-32035a724849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981283f-0b72-40dc-8022-1b821f2f32a3" xsi:nil="true"/>
  </documentManagement>
</p:properties>
</file>

<file path=customXml/itemProps1.xml><?xml version="1.0" encoding="utf-8"?>
<ds:datastoreItem xmlns:ds="http://schemas.openxmlformats.org/officeDocument/2006/customXml" ds:itemID="{3B85F01C-E163-4AA9-B68B-3FA3165F3E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81283f-0b72-40dc-8022-1b821f2f32a3"/>
    <ds:schemaRef ds:uri="a975a573-c2d3-4c36-87d3-32035a72484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8F7505-D802-4327-A4E3-3DDF107AE3F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84CE74-62E6-4562-B477-EAE180EAB5ED}">
  <ds:schemaRefs>
    <ds:schemaRef ds:uri="http://purl.org/dc/dcmitype/"/>
    <ds:schemaRef ds:uri="3981283f-0b72-40dc-8022-1b821f2f32a3"/>
    <ds:schemaRef ds:uri="http://purl.org/dc/terms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a975a573-c2d3-4c36-87d3-32035a724849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2979</TotalTime>
  <Words>410</Words>
  <Application>Microsoft Office PowerPoint</Application>
  <PresentationFormat>Personalizar</PresentationFormat>
  <Paragraphs>73</Paragraphs>
  <Slides>11</Slides>
  <Notes>6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Sylfaen</vt:lpstr>
      <vt:lpstr>Unbounded Bold</vt:lpstr>
      <vt:lpstr>Open Sans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Isabella Martins de Souza</dc:creator>
  <cp:lastModifiedBy>ISABELLA MARTINS DE SOUZA</cp:lastModifiedBy>
  <cp:revision>10</cp:revision>
  <dcterms:created xsi:type="dcterms:W3CDTF">2025-11-09T03:19:00Z</dcterms:created>
  <dcterms:modified xsi:type="dcterms:W3CDTF">2025-11-13T22:34:49Z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0x010100EC9E4557F7103E4A8B50C3CE8BBB9509</vt:lpwstr>
  </property>
</Properties>
</file>